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aleway SemiBold"/>
      <p:regular r:id="rId56"/>
      <p:bold r:id="rId57"/>
      <p:italic r:id="rId58"/>
      <p:boldItalic r:id="rId59"/>
    </p:embeddedFont>
    <p:embeddedFont>
      <p:font typeface="Raleway"/>
      <p:regular r:id="rId60"/>
      <p:bold r:id="rId61"/>
      <p:italic r:id="rId62"/>
      <p:boldItalic r:id="rId63"/>
    </p:embeddedFont>
    <p:embeddedFont>
      <p:font typeface="Raleway ExtraBold"/>
      <p:bold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5.xml"/><Relationship Id="rId64" Type="http://schemas.openxmlformats.org/officeDocument/2006/relationships/font" Target="fonts/RalewayExtraBold-bold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font" Target="fonts/RalewayExtraBold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SemiBold-bold.fntdata"/><Relationship Id="rId12" Type="http://schemas.openxmlformats.org/officeDocument/2006/relationships/slide" Target="slides/slide7.xml"/><Relationship Id="rId56" Type="http://schemas.openxmlformats.org/officeDocument/2006/relationships/font" Target="fonts/RalewaySemiBold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SemiBold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b89e578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eb89e578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eb89e578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eb89e578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b89e578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b89e578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eb89e578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eb89e578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b89e57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b89e57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b89e57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b89e57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a4f8d86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a4f8d86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ea4f8d862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ea4f8d862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a4f8d862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a4f8d862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ea4f8d862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ea4f8d862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a4f8d86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a4f8d86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a4f8d862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a4f8d86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a4f8d862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a4f8d862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bc1407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bc140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a4f8d862_3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a4f8d862_3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ea4f8d862_3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ea4f8d862_3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a734849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a734849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a734849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a734849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bc1407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bc1407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ea734849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ea734849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ead02240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ead0224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b89e57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b89e57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ea73484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ea73484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ea73484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ea73484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ea73484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ea73484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ea734849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ea73484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ea73484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ea73484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ea734849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ea734849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ea734849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ea734849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ea734849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ea734849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ea734849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ea734849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a734849c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a734849c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a4f8d8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a4f8d8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ea734849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ea734849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ea734849c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ea734849c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ea734849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ea734849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ea734849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ea734849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ebb775e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ebb775e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ea4f8d862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ea4f8d862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ea4f8d862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ea4f8d86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eae894b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eae894b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ea4f8d862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ea4f8d862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ea4f8d862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ea4f8d862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eb89e57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eb89e57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eb822cc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eb822cc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ea73484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ea73484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ea73484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ea73484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b89e578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b89e57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b89e57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b89e57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33CC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gif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31.gif"/><Relationship Id="rId5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3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2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1" Type="http://schemas.openxmlformats.org/officeDocument/2006/relationships/image" Target="../media/image32.png"/><Relationship Id="rId10" Type="http://schemas.openxmlformats.org/officeDocument/2006/relationships/image" Target="../media/image29.png"/><Relationship Id="rId9" Type="http://schemas.openxmlformats.org/officeDocument/2006/relationships/image" Target="../media/image41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gif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50" y="5054000"/>
            <a:ext cx="9144000" cy="8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500" y="2188450"/>
            <a:ext cx="5211750" cy="7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750" y="3093225"/>
            <a:ext cx="4884451" cy="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500" y="1988825"/>
            <a:ext cx="1963940" cy="2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99" y="1384675"/>
            <a:ext cx="2374670" cy="23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fox logo"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450" y="1708425"/>
            <a:ext cx="1671100" cy="172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rver vector" id="106" name="Google Shape;1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600" y="1509900"/>
            <a:ext cx="1746650" cy="21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982088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USUÁRIO</a:t>
            </a:r>
            <a:endParaRPr/>
          </a:p>
        </p:txBody>
      </p:sp>
      <p:sp>
        <p:nvSpPr>
          <p:cNvPr id="108" name="Google Shape;108;p22"/>
          <p:cNvSpPr txBox="1"/>
          <p:nvPr/>
        </p:nvSpPr>
        <p:spPr>
          <a:xfrm>
            <a:off x="3980251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CLIENTE</a:t>
            </a:r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6894176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SERVIDOR</a:t>
            </a: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2877775" y="2444825"/>
            <a:ext cx="6702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/>
          <p:nvPr/>
        </p:nvSpPr>
        <p:spPr>
          <a:xfrm>
            <a:off x="5726350" y="2357400"/>
            <a:ext cx="6702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5451625" y="1884025"/>
            <a:ext cx="1116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Requisição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99" y="1384675"/>
            <a:ext cx="2374670" cy="23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fox logo"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450" y="1708425"/>
            <a:ext cx="1671100" cy="172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rver vector"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600" y="1509900"/>
            <a:ext cx="1746650" cy="21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982088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USUÁRIO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3980251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CLIENTE</a:t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6894176" y="3824850"/>
            <a:ext cx="1183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SERVIDOR</a:t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 flipH="1">
            <a:off x="2877775" y="2444825"/>
            <a:ext cx="6702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 flipH="1">
            <a:off x="5726350" y="2357400"/>
            <a:ext cx="670200" cy="32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5455225" y="2772725"/>
            <a:ext cx="1333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Resposta: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200 - Ok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Protocolo HTTP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2411475" y="2892300"/>
            <a:ext cx="41964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HyperText Transfer Protocol</a:t>
            </a:r>
            <a:endParaRPr i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917950" y="560975"/>
            <a:ext cx="7321800" cy="3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Status HTTP</a:t>
            </a:r>
            <a:endParaRPr sz="48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●"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200 - Ok!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●"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300 - Redirecionamento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●"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400 - Erro no cliente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Char char="●"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500 - Erro no servidor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850" y="1383600"/>
            <a:ext cx="2376300" cy="2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050" y="710075"/>
            <a:ext cx="1115850" cy="11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FRONT-END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&lt; HTML/ &gt;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História do HTML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2823450" y="1228250"/>
            <a:ext cx="6009000" cy="30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Físico;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Trabalhava na CERN;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Projeto que visava criação de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Hipertexto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Tinha todos os conceitos e não saiba onde 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aplicá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-los;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Descobriu que o conteúdo 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multimídia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poderia ser transmitido pela rede;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Criou em 1990 o protocolo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HTTP (HyperText Transfer Protocol)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 a linguagem </a:t>
            </a:r>
            <a:r>
              <a:rPr b="1" lang="pt-BR">
                <a:latin typeface="Lato"/>
                <a:ea typeface="Lato"/>
                <a:cs typeface="Lato"/>
                <a:sym typeface="Lato"/>
              </a:rPr>
              <a:t>HTML(Hypertext Markup Language)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5" y="1228250"/>
            <a:ext cx="2136300" cy="2672400"/>
          </a:xfrm>
          <a:prstGeom prst="roundRect">
            <a:avLst>
              <a:gd fmla="val 4921" name="adj"/>
            </a:avLst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522275" y="3837900"/>
            <a:ext cx="2136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Tim Berners-Lee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que tinha antes do</a:t>
            </a:r>
            <a:r>
              <a:rPr lang="pt-BR" sz="48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HTML?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Tela preta, letra branca!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1143000"/>
            <a:ext cx="4229100" cy="2857500"/>
          </a:xfrm>
          <a:prstGeom prst="roundRect">
            <a:avLst>
              <a:gd fmla="val 3106" name="adj"/>
            </a:avLst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7688">
            <a:off x="1748547" y="3151645"/>
            <a:ext cx="1221484" cy="122148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80850" y="519000"/>
            <a:ext cx="7904700" cy="4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Apresentação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Mercado e carreira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pouco sobre web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Back-end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Pausa para lanche e networking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Workshop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Encerramento e brindes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265500" y="5546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primeiro site em HTML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775" y="808875"/>
            <a:ext cx="3525750" cy="3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50" y="2155850"/>
            <a:ext cx="4158300" cy="2280900"/>
          </a:xfrm>
          <a:prstGeom prst="roundRect">
            <a:avLst>
              <a:gd fmla="val 363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Linha do tempo do HTML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grpSp>
        <p:nvGrpSpPr>
          <p:cNvPr id="185" name="Google Shape;185;p33"/>
          <p:cNvGrpSpPr/>
          <p:nvPr/>
        </p:nvGrpSpPr>
        <p:grpSpPr>
          <a:xfrm>
            <a:off x="618820" y="1575830"/>
            <a:ext cx="1418334" cy="2315200"/>
            <a:chOff x="618820" y="1574025"/>
            <a:chExt cx="1418334" cy="2315200"/>
          </a:xfrm>
        </p:grpSpPr>
        <p:cxnSp>
          <p:nvCxnSpPr>
            <p:cNvPr id="186" name="Google Shape;186;p3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3399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7" name="Google Shape;187;p3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3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190" name="Google Shape;190;p3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HTML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3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Poucas funcionalidades, mas muito atrativo para a época.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3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1990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3" name="Google Shape;193;p33"/>
          <p:cNvGrpSpPr/>
          <p:nvPr/>
        </p:nvGrpSpPr>
        <p:grpSpPr>
          <a:xfrm>
            <a:off x="7153778" y="1575830"/>
            <a:ext cx="1418334" cy="2315200"/>
            <a:chOff x="4511544" y="1575830"/>
            <a:chExt cx="1418334" cy="2315200"/>
          </a:xfrm>
        </p:grpSpPr>
        <p:cxnSp>
          <p:nvCxnSpPr>
            <p:cNvPr id="194" name="Google Shape;194;p33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5" name="Google Shape;195;p33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3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HTML 5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33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Linguagem utilizada atualmente e já está na versão 5.2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33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2008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" name="Google Shape;200;p33"/>
          <p:cNvGrpSpPr/>
          <p:nvPr/>
        </p:nvGrpSpPr>
        <p:grpSpPr>
          <a:xfrm>
            <a:off x="1925670" y="1575830"/>
            <a:ext cx="1418334" cy="2315200"/>
            <a:chOff x="618820" y="1574025"/>
            <a:chExt cx="1418334" cy="2315200"/>
          </a:xfrm>
        </p:grpSpPr>
        <p:cxnSp>
          <p:nvCxnSpPr>
            <p:cNvPr id="201" name="Google Shape;201;p3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3399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" name="Google Shape;204;p3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205" name="Google Shape;205;p3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HTML 2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6" name="Google Shape;206;p3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Ganhou muitos adeptos, mas ocorreu um grande problema.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3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1995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8" name="Google Shape;208;p33"/>
          <p:cNvGrpSpPr/>
          <p:nvPr/>
        </p:nvGrpSpPr>
        <p:grpSpPr>
          <a:xfrm>
            <a:off x="3232870" y="1575830"/>
            <a:ext cx="1418334" cy="2315200"/>
            <a:chOff x="618820" y="1574025"/>
            <a:chExt cx="1418334" cy="2315200"/>
          </a:xfrm>
        </p:grpSpPr>
        <p:cxnSp>
          <p:nvCxnSpPr>
            <p:cNvPr id="209" name="Google Shape;209;p3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3399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0" name="Google Shape;210;p3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3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213" name="Google Shape;213;p3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HTML 3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4" name="Google Shape;214;p3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Controle do W3C, gerenciado pelo Tim Berners-Lee.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5" name="Google Shape;215;p3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1995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6" name="Google Shape;216;p33"/>
          <p:cNvGrpSpPr/>
          <p:nvPr/>
        </p:nvGrpSpPr>
        <p:grpSpPr>
          <a:xfrm>
            <a:off x="4539720" y="1575830"/>
            <a:ext cx="1418334" cy="2315200"/>
            <a:chOff x="618820" y="1574025"/>
            <a:chExt cx="1418334" cy="2315200"/>
          </a:xfrm>
        </p:grpSpPr>
        <p:cxnSp>
          <p:nvCxnSpPr>
            <p:cNvPr id="217" name="Google Shape;217;p3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3399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8" name="Google Shape;218;p3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3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221" name="Google Shape;221;p3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HTML 4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2" name="Google Shape;222;p3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Versão muito conhecida e ainda é utilizada até hoje.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3" name="Google Shape;223;p3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1997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4" name="Google Shape;224;p33"/>
          <p:cNvGrpSpPr/>
          <p:nvPr/>
        </p:nvGrpSpPr>
        <p:grpSpPr>
          <a:xfrm>
            <a:off x="5846920" y="1575830"/>
            <a:ext cx="1418334" cy="2315200"/>
            <a:chOff x="618820" y="1574025"/>
            <a:chExt cx="1418334" cy="2315200"/>
          </a:xfrm>
        </p:grpSpPr>
        <p:cxnSp>
          <p:nvCxnSpPr>
            <p:cNvPr id="225" name="Google Shape;225;p33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3399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33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339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33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229" name="Google Shape;229;p33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XHTML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0" name="Google Shape;230;p33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O W3C tinha o desejo de recomeçar com a numeração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1" name="Google Shape;231;p33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pt-BR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2004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Estrutura básica do HTML</a:t>
            </a:r>
            <a:endParaRPr/>
          </a:p>
        </p:txBody>
      </p:sp>
      <p:grpSp>
        <p:nvGrpSpPr>
          <p:cNvPr id="237" name="Google Shape;237;p34"/>
          <p:cNvGrpSpPr/>
          <p:nvPr/>
        </p:nvGrpSpPr>
        <p:grpSpPr>
          <a:xfrm>
            <a:off x="2098777" y="1017725"/>
            <a:ext cx="4946331" cy="3692100"/>
            <a:chOff x="2112300" y="1017725"/>
            <a:chExt cx="4884300" cy="3692100"/>
          </a:xfrm>
        </p:grpSpPr>
        <p:sp>
          <p:nvSpPr>
            <p:cNvPr id="238" name="Google Shape;238;p34"/>
            <p:cNvSpPr/>
            <p:nvPr/>
          </p:nvSpPr>
          <p:spPr>
            <a:xfrm>
              <a:off x="2112300" y="1017725"/>
              <a:ext cx="4884300" cy="3692100"/>
            </a:xfrm>
            <a:prstGeom prst="roundRect">
              <a:avLst>
                <a:gd fmla="val 22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6784750" y="1090950"/>
              <a:ext cx="145800" cy="145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6594250" y="1090950"/>
              <a:ext cx="145800" cy="1458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6403750" y="1090950"/>
              <a:ext cx="145800" cy="1458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2132112" y="1152475"/>
            <a:ext cx="49131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&lt;!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DOCTYPE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&gt;Document&lt;/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8CC84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Mas pra que serve HTML?</a:t>
            </a:r>
            <a:endParaRPr sz="48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HTML não </a:t>
            </a: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dá</a:t>
            </a: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conta do recado?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402975"/>
            <a:ext cx="6839100" cy="2914800"/>
          </a:xfrm>
          <a:prstGeom prst="roundRect">
            <a:avLst>
              <a:gd fmla="val 4011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{</a:t>
            </a: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.CSS }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8"/>
          <p:cNvGrpSpPr/>
          <p:nvPr/>
        </p:nvGrpSpPr>
        <p:grpSpPr>
          <a:xfrm>
            <a:off x="2098777" y="1017725"/>
            <a:ext cx="4946331" cy="3692100"/>
            <a:chOff x="2112300" y="1017725"/>
            <a:chExt cx="4884300" cy="3692100"/>
          </a:xfrm>
        </p:grpSpPr>
        <p:sp>
          <p:nvSpPr>
            <p:cNvPr id="264" name="Google Shape;264;p38"/>
            <p:cNvSpPr/>
            <p:nvPr/>
          </p:nvSpPr>
          <p:spPr>
            <a:xfrm>
              <a:off x="2112300" y="1017725"/>
              <a:ext cx="4884300" cy="3692100"/>
            </a:xfrm>
            <a:prstGeom prst="roundRect">
              <a:avLst>
                <a:gd fmla="val 226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6784750" y="1090950"/>
              <a:ext cx="145800" cy="145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6594250" y="1090950"/>
              <a:ext cx="145800" cy="1458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6403750" y="1090950"/>
              <a:ext cx="145800" cy="1458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8"/>
          <p:cNvSpPr txBox="1"/>
          <p:nvPr>
            <p:ph idx="1" type="body"/>
          </p:nvPr>
        </p:nvSpPr>
        <p:spPr>
          <a:xfrm>
            <a:off x="2132112" y="1152475"/>
            <a:ext cx="49131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CC84C"/>
                </a:solidFill>
                <a:latin typeface="Lato"/>
                <a:ea typeface="Lato"/>
                <a:cs typeface="Lato"/>
                <a:sym typeface="Lato"/>
              </a:rPr>
              <a:t>#CascadingStyleSheet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pt-BR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estilizar_elementos_em_pagina_html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pt-BR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gerenciamento_de_codigo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pt-BR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responsividade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simples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que é CSS?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2958450" y="1445350"/>
            <a:ext cx="3102300" cy="615900"/>
          </a:xfrm>
          <a:prstGeom prst="roundRect">
            <a:avLst>
              <a:gd fmla="val 22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5870367" y="1503375"/>
            <a:ext cx="147600" cy="145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5677448" y="1503375"/>
            <a:ext cx="147600" cy="145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/>
          <p:nvPr/>
        </p:nvSpPr>
        <p:spPr>
          <a:xfrm>
            <a:off x="5484528" y="1503375"/>
            <a:ext cx="147600" cy="1458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2991775" y="1564900"/>
            <a:ext cx="310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8CC84C"/>
                </a:solidFill>
                <a:latin typeface="Lato"/>
                <a:ea typeface="Lato"/>
                <a:cs typeface="Lato"/>
                <a:sym typeface="Lato"/>
              </a:rPr>
              <a:t>Selet</a:t>
            </a:r>
            <a:r>
              <a:rPr lang="pt-BR">
                <a:solidFill>
                  <a:srgbClr val="8CC84C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pt-BR">
                <a:solidFill>
                  <a:srgbClr val="8CC84C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r>
              <a:rPr lang="pt-BR">
                <a:solidFill>
                  <a:srgbClr val="33CCFF"/>
                </a:solidFill>
                <a:latin typeface="Lato"/>
                <a:ea typeface="Lato"/>
                <a:cs typeface="Lato"/>
                <a:sym typeface="Lato"/>
              </a:rPr>
              <a:t>propriedade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pt-BR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valor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Estrutura básica do CSS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550" y="2407250"/>
            <a:ext cx="85206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Seletor: é o que 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vincula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 regra criada ao elemento HTML;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Propriedade: define qual formatação será recebida pelo elemento;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Valor: define o que será 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atribuído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 essa regra.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História do CSS</a:t>
            </a:r>
            <a:endParaRPr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89" y="1448924"/>
            <a:ext cx="2338561" cy="23385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"/>
              </a:srgbClr>
            </a:outerShdw>
          </a:effectLst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4">
            <a:alphaModFix/>
          </a:blip>
          <a:srcRect b="13262" l="0" r="0" t="0"/>
          <a:stretch/>
        </p:blipFill>
        <p:spPr>
          <a:xfrm>
            <a:off x="1659900" y="1448940"/>
            <a:ext cx="2410800" cy="2338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"/>
              </a:srgbClr>
            </a:outerShdw>
          </a:effectLst>
        </p:spPr>
      </p:pic>
      <p:sp>
        <p:nvSpPr>
          <p:cNvPr id="288" name="Google Shape;288;p40"/>
          <p:cNvSpPr txBox="1"/>
          <p:nvPr/>
        </p:nvSpPr>
        <p:spPr>
          <a:xfrm>
            <a:off x="2000712" y="3787462"/>
            <a:ext cx="1729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Håkon Wium Lie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5983075" y="3787450"/>
            <a:ext cx="8094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Bert Bos</a:t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Como usar CSS na minha página?</a:t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311700" y="1244500"/>
            <a:ext cx="2703000" cy="3567600"/>
          </a:xfrm>
          <a:prstGeom prst="roundRect">
            <a:avLst>
              <a:gd fmla="val 22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29917" y="1374702"/>
            <a:ext cx="26847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&lt;!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DOCTYPE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&gt;Document&lt;/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link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rel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pt-BR" sz="1200">
                <a:solidFill>
                  <a:srgbClr val="E9F284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pt-BR" sz="1200">
                <a:solidFill>
                  <a:srgbClr val="F1FA8C"/>
                </a:solidFill>
                <a:latin typeface="Lato"/>
                <a:ea typeface="Lato"/>
                <a:cs typeface="Lato"/>
                <a:sym typeface="Lato"/>
              </a:rPr>
              <a:t>stylesheet</a:t>
            </a:r>
            <a:r>
              <a:rPr lang="pt-BR" sz="1200">
                <a:solidFill>
                  <a:srgbClr val="E9F284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href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pt-BR" sz="1200">
                <a:solidFill>
                  <a:srgbClr val="E9F284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pt-BR" sz="1200">
                <a:solidFill>
                  <a:srgbClr val="F1FA8C"/>
                </a:solidFill>
                <a:latin typeface="Lato"/>
                <a:ea typeface="Lato"/>
                <a:cs typeface="Lato"/>
                <a:sym typeface="Lato"/>
              </a:rPr>
              <a:t>estilo.css</a:t>
            </a:r>
            <a:r>
              <a:rPr lang="pt-BR" sz="1200">
                <a:solidFill>
                  <a:srgbClr val="E9F284"/>
                </a:solidFill>
                <a:latin typeface="Lato"/>
                <a:ea typeface="Lato"/>
                <a:cs typeface="Lato"/>
                <a:sym typeface="Lato"/>
              </a:rPr>
              <a:t>"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1"/>
          <p:cNvSpPr/>
          <p:nvPr/>
        </p:nvSpPr>
        <p:spPr>
          <a:xfrm>
            <a:off x="3220500" y="1244500"/>
            <a:ext cx="2703000" cy="3567600"/>
          </a:xfrm>
          <a:prstGeom prst="roundRect">
            <a:avLst>
              <a:gd fmla="val 22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3238717" y="1374702"/>
            <a:ext cx="26847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&lt;!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DOCTYPE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&gt;Document&lt;/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hi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BE9FD"/>
                </a:solidFill>
                <a:latin typeface="Lato"/>
                <a:ea typeface="Lato"/>
                <a:cs typeface="Lato"/>
                <a:sym typeface="Lato"/>
              </a:rPr>
              <a:t>background-color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200">
                <a:solidFill>
                  <a:srgbClr val="BD93F9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6129300" y="1244500"/>
            <a:ext cx="2703000" cy="3567600"/>
          </a:xfrm>
          <a:prstGeom prst="roundRect">
            <a:avLst>
              <a:gd fmla="val 22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6147517" y="1374702"/>
            <a:ext cx="26847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&lt;!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DOCTYPE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&gt;Document&lt;/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head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1" lang="pt-BR" sz="1200">
                <a:solidFill>
                  <a:srgbClr val="50FA7B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pt-BR" sz="1200">
                <a:solidFill>
                  <a:srgbClr val="E9F284"/>
                </a:solidFill>
                <a:latin typeface="Lato"/>
                <a:ea typeface="Lato"/>
                <a:cs typeface="Lato"/>
                <a:sym typeface="Lato"/>
              </a:rPr>
              <a:t>"color: blue;"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&gt;Testing this text&lt;/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&lt;/</a:t>
            </a:r>
            <a:r>
              <a:rPr lang="pt-BR" sz="1200">
                <a:solidFill>
                  <a:srgbClr val="FF79C6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r>
              <a:rPr lang="pt-BR" sz="1200">
                <a:solidFill>
                  <a:srgbClr val="F8F8F2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8623208" y="1297925"/>
            <a:ext cx="128100" cy="126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>
            <a:off x="8455591" y="1297925"/>
            <a:ext cx="128100" cy="1266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8287974" y="1297925"/>
            <a:ext cx="128100" cy="126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5712208" y="1297925"/>
            <a:ext cx="128100" cy="126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5544591" y="1297925"/>
            <a:ext cx="128100" cy="1266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5376974" y="1297925"/>
            <a:ext cx="128100" cy="126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2801208" y="1297925"/>
            <a:ext cx="128100" cy="126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2633591" y="1297925"/>
            <a:ext cx="128100" cy="1266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>
            <a:off x="2465974" y="1297925"/>
            <a:ext cx="128100" cy="126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1232700" y="874913"/>
            <a:ext cx="861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Externo</a:t>
            </a:r>
            <a:endParaRPr b="1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4184063" y="874913"/>
            <a:ext cx="861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Interno</a:t>
            </a:r>
            <a:endParaRPr b="1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7135425" y="874913"/>
            <a:ext cx="708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Inline</a:t>
            </a:r>
            <a:endParaRPr b="1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75" y="467000"/>
            <a:ext cx="7459847" cy="42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Javascript 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Mas o que é Javascript?</a:t>
            </a:r>
            <a:endParaRPr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311700" y="2029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JavaScript é uma linguagem de programação originalmente criada para desenvolvimento de scripts para a web.</a:t>
            </a:r>
            <a:endParaRPr sz="3000"/>
          </a:p>
        </p:txBody>
      </p:sp>
      <p:sp>
        <p:nvSpPr>
          <p:cNvPr id="329" name="Google Shape;329;p44"/>
          <p:cNvSpPr txBox="1"/>
          <p:nvPr/>
        </p:nvSpPr>
        <p:spPr>
          <a:xfrm>
            <a:off x="4334250" y="363550"/>
            <a:ext cx="740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</a:rPr>
              <a:t>“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203975" y="3621975"/>
            <a:ext cx="8520600" cy="14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Brendan Eich - criador da linguagem e ex-chefe do escritório de tecnologia na Mozilla Corporation</a:t>
            </a:r>
            <a:endParaRPr sz="2500"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675" y="1216675"/>
            <a:ext cx="1819902" cy="20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650" y="1750800"/>
            <a:ext cx="3065950" cy="1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25" y="1056537"/>
            <a:ext cx="2410175" cy="24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6500" y="1341700"/>
            <a:ext cx="1710250" cy="17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113200" y="924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Javascript é mesma coisa que Java ?</a:t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775" y="2065900"/>
            <a:ext cx="2210625" cy="22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4053950" y="25965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</a:rPr>
              <a:t>=</a:t>
            </a:r>
            <a:endParaRPr sz="9600">
              <a:solidFill>
                <a:srgbClr val="FFFFFF"/>
              </a:solidFill>
            </a:endParaRPr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800" y="2571750"/>
            <a:ext cx="1680026" cy="168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113200" y="924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Javascript NÃO É Java!</a:t>
            </a:r>
            <a:endParaRPr/>
          </a:p>
        </p:txBody>
      </p:sp>
      <p:sp>
        <p:nvSpPr>
          <p:cNvPr id="353" name="Google Shape;353;p47"/>
          <p:cNvSpPr txBox="1"/>
          <p:nvPr/>
        </p:nvSpPr>
        <p:spPr>
          <a:xfrm>
            <a:off x="2964400" y="15974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(e não possuem nenhuma ligação!)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650" y="2072975"/>
            <a:ext cx="2381100" cy="254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13200" y="924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O que é ECMA? 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901375" y="2084600"/>
            <a:ext cx="68139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European Computer Manufacturers Association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Padronização de sistemas de informação;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Aberta a companhias que produzem, comercializam ou desenvolvem sistemas de computação ou de comunicação na Europa.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-531625" y="-45500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Most Popular Technologies - 2019</a:t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00" y="711050"/>
            <a:ext cx="4019983" cy="43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950" y="1822125"/>
            <a:ext cx="2068500" cy="180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-577150" y="605550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Alguns conceitos importantes!</a:t>
            </a: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endParaRPr/>
          </a:p>
        </p:txBody>
      </p:sp>
      <p:sp>
        <p:nvSpPr>
          <p:cNvPr id="376" name="Google Shape;376;p50"/>
          <p:cNvSpPr txBox="1"/>
          <p:nvPr/>
        </p:nvSpPr>
        <p:spPr>
          <a:xfrm>
            <a:off x="916525" y="1650375"/>
            <a:ext cx="68139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Client Side;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Tipagem Dinâmica;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Funcional;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Baseada em Objetos;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121375" y="878675"/>
            <a:ext cx="8845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Mas, o que Javascript é capaz de fazer</a:t>
            </a:r>
            <a:endParaRPr sz="3200"/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4188100" y="1843075"/>
            <a:ext cx="11220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0">
                <a:solidFill>
                  <a:srgbClr val="FFFFFF"/>
                </a:solidFill>
              </a:rPr>
              <a:t>?</a:t>
            </a:r>
            <a:endParaRPr sz="1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117" y="2090938"/>
            <a:ext cx="2947775" cy="9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/>
        </p:nvSpPr>
        <p:spPr>
          <a:xfrm>
            <a:off x="893775" y="1786950"/>
            <a:ext cx="68139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Ler e escrever elementos HTML;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Reagir a eventos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sado para validar os dados;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b="1"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sado para eventos no navegador do visitante;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341375" y="652425"/>
            <a:ext cx="80340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Javascript é capaz de...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774750" y="1204875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Tá, mas onde fica o compilador?</a:t>
            </a:r>
            <a:endParaRPr/>
          </a:p>
        </p:txBody>
      </p:sp>
      <p:sp>
        <p:nvSpPr>
          <p:cNvPr id="397" name="Google Shape;397;p53"/>
          <p:cNvSpPr txBox="1"/>
          <p:nvPr/>
        </p:nvSpPr>
        <p:spPr>
          <a:xfrm>
            <a:off x="3393100" y="-1750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900" y="2113150"/>
            <a:ext cx="2619300" cy="196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 txBox="1"/>
          <p:nvPr>
            <p:ph type="title"/>
          </p:nvPr>
        </p:nvSpPr>
        <p:spPr>
          <a:xfrm>
            <a:off x="774750" y="1204875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Compilação Just-in-Time</a:t>
            </a:r>
            <a:endParaRPr/>
          </a:p>
        </p:txBody>
      </p:sp>
      <p:sp>
        <p:nvSpPr>
          <p:cNvPr id="405" name="Google Shape;405;p54"/>
          <p:cNvSpPr txBox="1"/>
          <p:nvPr/>
        </p:nvSpPr>
        <p:spPr>
          <a:xfrm>
            <a:off x="3393100" y="-17505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225" y="2155350"/>
            <a:ext cx="2874600" cy="2155800"/>
          </a:xfrm>
          <a:prstGeom prst="flowChartMagneticDisk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>
            <p:ph type="title"/>
          </p:nvPr>
        </p:nvSpPr>
        <p:spPr>
          <a:xfrm>
            <a:off x="873375" y="954250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Javascript em todo lugar!</a:t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813" y="2118450"/>
            <a:ext cx="1077600" cy="10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512" y="3242263"/>
            <a:ext cx="1123824" cy="1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513" y="2163626"/>
            <a:ext cx="1123825" cy="1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4188" y="2118450"/>
            <a:ext cx="1123825" cy="1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6499" y="3382525"/>
            <a:ext cx="1158175" cy="11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32188" y="3323843"/>
            <a:ext cx="1123825" cy="1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93125" y="2206250"/>
            <a:ext cx="1038575" cy="1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525" y="3399737"/>
            <a:ext cx="1123799" cy="11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774750" y="954250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Vamos codar!</a:t>
            </a:r>
            <a:endParaRPr sz="4800"/>
          </a:p>
        </p:txBody>
      </p:sp>
      <p:pic>
        <p:nvPicPr>
          <p:cNvPr id="427" name="Google Shape;4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850" y="4311226"/>
            <a:ext cx="606925" cy="6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6"/>
          <p:cNvSpPr txBox="1"/>
          <p:nvPr>
            <p:ph type="title"/>
          </p:nvPr>
        </p:nvSpPr>
        <p:spPr>
          <a:xfrm>
            <a:off x="774750" y="1848200"/>
            <a:ext cx="75945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1432050" y="2742150"/>
            <a:ext cx="6279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bitly.com/JSBASICO</a:t>
            </a:r>
            <a:endParaRPr sz="3000"/>
          </a:p>
        </p:txBody>
      </p:sp>
      <p:sp>
        <p:nvSpPr>
          <p:cNvPr id="430" name="Google Shape;430;p56"/>
          <p:cNvSpPr txBox="1"/>
          <p:nvPr/>
        </p:nvSpPr>
        <p:spPr>
          <a:xfrm>
            <a:off x="3267150" y="3481950"/>
            <a:ext cx="3000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 baixe o zip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C84C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BACK-END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C84C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/>
          <p:nvPr>
            <p:ph type="title"/>
          </p:nvPr>
        </p:nvSpPr>
        <p:spPr>
          <a:xfrm>
            <a:off x="311700" y="305400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Pilares do BACK-END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58"/>
          <p:cNvSpPr txBox="1"/>
          <p:nvPr>
            <p:ph idx="4294967295" type="body"/>
          </p:nvPr>
        </p:nvSpPr>
        <p:spPr>
          <a:xfrm>
            <a:off x="163975" y="1138988"/>
            <a:ext cx="77490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Servidor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 código é executado server-side e não no client-side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Black Box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Servidor HTTP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5" y="2484375"/>
            <a:ext cx="8816033" cy="4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585713" y="2906575"/>
            <a:ext cx="39843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b="1" lang="pt-B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Client Side is Still Bad 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http://2018shell.picoctf.com:8930/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8"/>
          <p:cNvSpPr txBox="1"/>
          <p:nvPr/>
        </p:nvSpPr>
        <p:spPr>
          <a:xfrm>
            <a:off x="5016463" y="3148575"/>
            <a:ext cx="354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</a:rPr>
              <a:t>Resposta:</a:t>
            </a:r>
            <a:br>
              <a:rPr b="1" lang="pt-BR" sz="1600">
                <a:solidFill>
                  <a:schemeClr val="dk2"/>
                </a:solidFill>
              </a:rPr>
            </a:br>
            <a:r>
              <a:rPr b="1" lang="pt-BR" sz="1600">
                <a:solidFill>
                  <a:schemeClr val="dk2"/>
                </a:solidFill>
              </a:rPr>
              <a:t>picoCTF{client_is_bad_d0ebbd}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45" name="Google Shape;445;p58"/>
          <p:cNvSpPr txBox="1"/>
          <p:nvPr>
            <p:ph idx="4294967295" type="body"/>
          </p:nvPr>
        </p:nvSpPr>
        <p:spPr>
          <a:xfrm>
            <a:off x="61875" y="3615150"/>
            <a:ext cx="53976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Escalabilidade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Escolha de uma tecnologia adequada é crucial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Padrão de projeto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Dividir e conquistar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C84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/>
        </p:nvSpPr>
        <p:spPr>
          <a:xfrm>
            <a:off x="0" y="1813375"/>
            <a:ext cx="57456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usuário não tem acesso direto ao banco de dados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crucial planejar o banco de dados antes de fazer a aplicação.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Existem vários tipos de banco de dados!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311700" y="3862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Pilares do BACK-END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3989">
            <a:off x="-94001" y="3594610"/>
            <a:ext cx="2395151" cy="12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/>
          <p:cNvPicPr preferRelativeResize="0"/>
          <p:nvPr/>
        </p:nvPicPr>
        <p:blipFill rotWithShape="1">
          <a:blip r:embed="rId4">
            <a:alphaModFix/>
          </a:blip>
          <a:srcRect b="0" l="-1217" r="-2872" t="0"/>
          <a:stretch/>
        </p:blipFill>
        <p:spPr>
          <a:xfrm>
            <a:off x="1885000" y="3886675"/>
            <a:ext cx="3195824" cy="19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6325">
            <a:off x="1916600" y="3238225"/>
            <a:ext cx="3367774" cy="176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34240">
            <a:off x="5051413" y="3913167"/>
            <a:ext cx="2784099" cy="110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5275" y="3042013"/>
            <a:ext cx="3253024" cy="16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9"/>
          <p:cNvPicPr preferRelativeResize="0"/>
          <p:nvPr/>
        </p:nvPicPr>
        <p:blipFill rotWithShape="1">
          <a:blip r:embed="rId8">
            <a:alphaModFix/>
          </a:blip>
          <a:srcRect b="0" l="-4898" r="-2999" t="0"/>
          <a:stretch/>
        </p:blipFill>
        <p:spPr>
          <a:xfrm>
            <a:off x="7556675" y="3790025"/>
            <a:ext cx="1587325" cy="13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9"/>
          <p:cNvSpPr txBox="1"/>
          <p:nvPr/>
        </p:nvSpPr>
        <p:spPr>
          <a:xfrm>
            <a:off x="0" y="1543175"/>
            <a:ext cx="5745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CRUD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C84C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>
            <p:ph type="title"/>
          </p:nvPr>
        </p:nvSpPr>
        <p:spPr>
          <a:xfrm>
            <a:off x="348425" y="935000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Segurança é prioridade!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150" y="3000700"/>
            <a:ext cx="3174300" cy="1944300"/>
          </a:xfrm>
          <a:prstGeom prst="roundRect">
            <a:avLst>
              <a:gd fmla="val 5290" name="adj"/>
            </a:avLst>
          </a:prstGeom>
          <a:noFill/>
          <a:ln>
            <a:noFill/>
          </a:ln>
        </p:spPr>
      </p:pic>
      <p:sp>
        <p:nvSpPr>
          <p:cNvPr id="465" name="Google Shape;465;p60"/>
          <p:cNvSpPr txBox="1"/>
          <p:nvPr>
            <p:ph idx="4294967295" type="body"/>
          </p:nvPr>
        </p:nvSpPr>
        <p:spPr>
          <a:xfrm>
            <a:off x="47225" y="1579300"/>
            <a:ext cx="60957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 implementar segurança no desenvolvimento web é necessário conhecer sua aplicação.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Buffer overflow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SQL Injection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Cross-site scripting (XSS)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CSRF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60"/>
          <p:cNvSpPr txBox="1"/>
          <p:nvPr>
            <p:ph type="title"/>
          </p:nvPr>
        </p:nvSpPr>
        <p:spPr>
          <a:xfrm>
            <a:off x="465850" y="5386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Pilares do BACK-END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7627075" y="4857225"/>
            <a:ext cx="4137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http://2018shell.picoctf.com:37861</a:t>
            </a:r>
            <a:endParaRPr sz="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C84C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900" y="645974"/>
            <a:ext cx="4263549" cy="437915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1"/>
          <p:cNvSpPr txBox="1"/>
          <p:nvPr>
            <p:ph idx="4294967295" type="body"/>
          </p:nvPr>
        </p:nvSpPr>
        <p:spPr>
          <a:xfrm>
            <a:off x="0" y="1320675"/>
            <a:ext cx="46299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engrenagem por debaixo dos panos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 o </a:t>
            </a: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mensageiro</a:t>
            </a: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que aceita “requests” e diz ao sistema o que fazer e te entrega uma resposta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 garçom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Permite a interoperabilidade entre aplicações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API’s Restful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 futuro é restful?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61"/>
          <p:cNvSpPr txBox="1"/>
          <p:nvPr>
            <p:ph type="title"/>
          </p:nvPr>
        </p:nvSpPr>
        <p:spPr>
          <a:xfrm>
            <a:off x="0" y="187825"/>
            <a:ext cx="4388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API’s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61"/>
          <p:cNvSpPr txBox="1"/>
          <p:nvPr/>
        </p:nvSpPr>
        <p:spPr>
          <a:xfrm>
            <a:off x="74850" y="687625"/>
            <a:ext cx="4238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“Application Programming Interface”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416275" y="260725"/>
            <a:ext cx="4690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curl -s https://api.spacexdata.com/v3/launches/latest | jq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61"/>
          <p:cNvSpPr txBox="1"/>
          <p:nvPr/>
        </p:nvSpPr>
        <p:spPr>
          <a:xfrm>
            <a:off x="5063075" y="0"/>
            <a:ext cx="3397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https://github.com/r-spacex/SpaceX-API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Por que estudar web?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DÚVIDAS</a:t>
            </a:r>
            <a:r>
              <a:rPr b="1" lang="pt-BR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?</a:t>
            </a:r>
            <a:endParaRPr b="1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/>
        </p:nvSpPr>
        <p:spPr>
          <a:xfrm>
            <a:off x="406500" y="1108050"/>
            <a:ext cx="83310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Médios/altos salários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Alta demanda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Trabalho remoto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Mercado aquecido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Acessível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 SemiBold"/>
              <a:buChar char="●"/>
            </a:pPr>
            <a:r>
              <a:rPr lang="pt-BR"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Comunidade prestativa </a:t>
            </a:r>
            <a:endParaRPr sz="3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Internet x Web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World Wide Web </a:t>
            </a:r>
            <a:r>
              <a:rPr lang="pt-BR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(WWW)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é um sistema de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informação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onde documentos e outros recursos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são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identificados por URLs </a:t>
            </a:r>
            <a:r>
              <a:rPr lang="pt-BR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(Uniform Resource Locators)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, os quais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são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linkados por hipertexto e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são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acessíveis</a:t>
            </a:r>
            <a:r>
              <a:rPr lang="pt-BR" sz="1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 a toda internet.</a:t>
            </a:r>
            <a:endParaRPr sz="1400">
              <a:solidFill>
                <a:srgbClr val="FFFFFF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CC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Cliente &amp; Servidor</a:t>
            </a:r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2353200" y="2992650"/>
            <a:ext cx="123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21"/>
          <p:cNvSpPr txBox="1"/>
          <p:nvPr/>
        </p:nvSpPr>
        <p:spPr>
          <a:xfrm>
            <a:off x="5434925" y="2992650"/>
            <a:ext cx="1231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BACK-END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